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16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83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292" y="90"/>
      </p:cViewPr>
      <p:guideLst>
        <p:guide orient="horz" pos="3216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D061D-63CF-40EB-9531-C8B2E9ECFE85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D835-3F40-4B78-A333-27EFB7CF6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663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D061D-63CF-40EB-9531-C8B2E9ECFE85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D835-3F40-4B78-A333-27EFB7CF6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036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D061D-63CF-40EB-9531-C8B2E9ECFE85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D835-3F40-4B78-A333-27EFB7CF6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139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D061D-63CF-40EB-9531-C8B2E9ECFE85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D835-3F40-4B78-A333-27EFB7CF6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139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D061D-63CF-40EB-9531-C8B2E9ECFE85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D835-3F40-4B78-A333-27EFB7CF6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182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D061D-63CF-40EB-9531-C8B2E9ECFE85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D835-3F40-4B78-A333-27EFB7CF6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681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D061D-63CF-40EB-9531-C8B2E9ECFE85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D835-3F40-4B78-A333-27EFB7CF6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85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D061D-63CF-40EB-9531-C8B2E9ECFE85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D835-3F40-4B78-A333-27EFB7CF6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13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D061D-63CF-40EB-9531-C8B2E9ECFE85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D835-3F40-4B78-A333-27EFB7CF6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369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D061D-63CF-40EB-9531-C8B2E9ECFE85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D835-3F40-4B78-A333-27EFB7CF6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363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D061D-63CF-40EB-9531-C8B2E9ECFE85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D835-3F40-4B78-A333-27EFB7CF6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97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D061D-63CF-40EB-9531-C8B2E9ECFE85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1D835-3F40-4B78-A333-27EFB7CF6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398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hyperlink" Target="http://www.pngall.com/lungs-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s://commons.wikimedia.org/wiki/Category:Lightning_icons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772805E-C31D-4233-88F6-5B928FC36048}"/>
              </a:ext>
            </a:extLst>
          </p:cNvPr>
          <p:cNvSpPr txBox="1"/>
          <p:nvPr/>
        </p:nvSpPr>
        <p:spPr>
          <a:xfrm>
            <a:off x="0" y="84875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Risks of E-Cigarette and Vape Pen Use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758A4EF-B8E7-4519-A1DA-00475057B8F0}"/>
              </a:ext>
            </a:extLst>
          </p:cNvPr>
          <p:cNvSpPr txBox="1"/>
          <p:nvPr/>
        </p:nvSpPr>
        <p:spPr>
          <a:xfrm>
            <a:off x="411133" y="646331"/>
            <a:ext cx="69501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Although the overwhelming majority of young people do not use e-cigarettes, the recent increase in use among adolescents is concerning to health professionals.</a:t>
            </a:r>
          </a:p>
        </p:txBody>
      </p:sp>
      <p:sp>
        <p:nvSpPr>
          <p:cNvPr id="6" name="Shape 63">
            <a:extLst>
              <a:ext uri="{FF2B5EF4-FFF2-40B4-BE49-F238E27FC236}">
                <a16:creationId xmlns:a16="http://schemas.microsoft.com/office/drawing/2014/main" xmlns="" id="{889B8445-3DD6-41A9-BD45-CDC4CD0FE357}"/>
              </a:ext>
            </a:extLst>
          </p:cNvPr>
          <p:cNvSpPr/>
          <p:nvPr/>
        </p:nvSpPr>
        <p:spPr>
          <a:xfrm>
            <a:off x="0" y="1246943"/>
            <a:ext cx="7772400" cy="45719"/>
          </a:xfrm>
          <a:prstGeom prst="rect">
            <a:avLst/>
          </a:prstGeom>
          <a:solidFill>
            <a:srgbClr val="660000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B25CEA4-F202-47D3-908D-3018482822A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09" t="1" r="10356" b="59331"/>
          <a:stretch/>
        </p:blipFill>
        <p:spPr>
          <a:xfrm>
            <a:off x="-372580" y="1484587"/>
            <a:ext cx="4578177" cy="486947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831CA634-B5EA-4393-A22F-09BC63AA92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169" y="1563053"/>
            <a:ext cx="1077736" cy="94706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3B1FA3EE-71B0-414A-A8B9-23AFB3936F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5"/>
              </a:ext>
            </a:extLst>
          </a:blip>
          <a:stretch>
            <a:fillRect/>
          </a:stretch>
        </p:blipFill>
        <p:spPr>
          <a:xfrm rot="17829218">
            <a:off x="1870050" y="2656836"/>
            <a:ext cx="1029080" cy="771810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xmlns="" id="{A011A9CA-F5E8-4E4A-BF8B-D478F4F0612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7"/>
              </a:ext>
            </a:extLst>
          </a:blip>
          <a:stretch>
            <a:fillRect/>
          </a:stretch>
        </p:blipFill>
        <p:spPr>
          <a:xfrm flipH="1">
            <a:off x="1140109" y="3223586"/>
            <a:ext cx="1577182" cy="1577182"/>
          </a:xfrm>
          <a:prstGeom prst="rect">
            <a:avLst/>
          </a:prstGeom>
        </p:spPr>
      </p:pic>
      <p:grpSp>
        <p:nvGrpSpPr>
          <p:cNvPr id="45" name="Group 44">
            <a:extLst>
              <a:ext uri="{FF2B5EF4-FFF2-40B4-BE49-F238E27FC236}">
                <a16:creationId xmlns:a16="http://schemas.microsoft.com/office/drawing/2014/main" xmlns="" id="{BCC60594-C933-4304-A771-70BCBC2A21B7}"/>
              </a:ext>
            </a:extLst>
          </p:cNvPr>
          <p:cNvGrpSpPr/>
          <p:nvPr/>
        </p:nvGrpSpPr>
        <p:grpSpPr>
          <a:xfrm>
            <a:off x="1966280" y="1603768"/>
            <a:ext cx="5643045" cy="781648"/>
            <a:chOff x="1393615" y="1127005"/>
            <a:chExt cx="5558642" cy="521348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xmlns="" id="{5FF12AE9-4A2F-4325-B28B-9A3A74C78478}"/>
                </a:ext>
              </a:extLst>
            </p:cNvPr>
            <p:cNvGrpSpPr/>
            <p:nvPr/>
          </p:nvGrpSpPr>
          <p:grpSpPr>
            <a:xfrm>
              <a:off x="1610751" y="1127005"/>
              <a:ext cx="5341506" cy="521348"/>
              <a:chOff x="1610751" y="1127005"/>
              <a:chExt cx="5341506" cy="521348"/>
            </a:xfrm>
          </p:grpSpPr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xmlns="" id="{9E3F080E-EF3E-42E2-926B-4606CB91657F}"/>
                  </a:ext>
                </a:extLst>
              </p:cNvPr>
              <p:cNvGrpSpPr/>
              <p:nvPr/>
            </p:nvGrpSpPr>
            <p:grpSpPr>
              <a:xfrm>
                <a:off x="1610751" y="1127005"/>
                <a:ext cx="5320535" cy="521348"/>
                <a:chOff x="1795416" y="1772530"/>
                <a:chExt cx="3090525" cy="521348"/>
              </a:xfrm>
            </p:grpSpPr>
            <p:sp>
              <p:nvSpPr>
                <p:cNvPr id="50" name="Frame 49">
                  <a:extLst>
                    <a:ext uri="{FF2B5EF4-FFF2-40B4-BE49-F238E27FC236}">
                      <a16:creationId xmlns:a16="http://schemas.microsoft.com/office/drawing/2014/main" xmlns="" id="{DE34AC93-86E2-4A0E-ACA1-1EB7404BEECF}"/>
                    </a:ext>
                  </a:extLst>
                </p:cNvPr>
                <p:cNvSpPr/>
                <p:nvPr/>
              </p:nvSpPr>
              <p:spPr>
                <a:xfrm>
                  <a:off x="2145078" y="1772530"/>
                  <a:ext cx="2740863" cy="521348"/>
                </a:xfrm>
                <a:prstGeom prst="frame">
                  <a:avLst>
                    <a:gd name="adj1" fmla="val 4657"/>
                  </a:avLst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xmlns="" id="{030615FB-E46F-4580-BDD0-B6348D6BA67D}"/>
                    </a:ext>
                  </a:extLst>
                </p:cNvPr>
                <p:cNvCxnSpPr/>
                <p:nvPr/>
              </p:nvCxnSpPr>
              <p:spPr>
                <a:xfrm flipH="1" flipV="1">
                  <a:off x="1795416" y="1911697"/>
                  <a:ext cx="343079" cy="639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xmlns="" id="{83738F76-E1CE-40A2-8520-BBF0E899683D}"/>
                  </a:ext>
                </a:extLst>
              </p:cNvPr>
              <p:cNvSpPr txBox="1"/>
              <p:nvPr/>
            </p:nvSpPr>
            <p:spPr>
              <a:xfrm>
                <a:off x="2205680" y="1136675"/>
                <a:ext cx="4746577" cy="4926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400" i="0" baseline="0" dirty="0">
                    <a:latin typeface="Bahnschrift SemiLight" panose="020B0502040204020203" pitchFamily="34" charset="0"/>
                  </a:rPr>
                  <a:t>Nicotine use in early adolescence causes changes in the brain that make </a:t>
                </a:r>
                <a:r>
                  <a:rPr lang="en-US" sz="1400" b="1" i="0" baseline="0" dirty="0">
                    <a:solidFill>
                      <a:srgbClr val="C00000"/>
                    </a:solidFill>
                    <a:latin typeface="Bahnschrift SemiLight" panose="020B0502040204020203" pitchFamily="34" charset="0"/>
                  </a:rPr>
                  <a:t>life-long addiction </a:t>
                </a:r>
                <a:r>
                  <a:rPr lang="en-US" sz="1400" i="0" baseline="0" dirty="0">
                    <a:latin typeface="Bahnschrift SemiLight" panose="020B0502040204020203" pitchFamily="34" charset="0"/>
                  </a:rPr>
                  <a:t>much more likely for young e-cig/vape users.</a:t>
                </a:r>
                <a:endParaRPr lang="en-US" sz="1400" dirty="0">
                  <a:latin typeface="Bahnschrift SemiLight" panose="020B0502040204020203" pitchFamily="34" charset="0"/>
                </a:endParaRPr>
              </a:p>
            </p:txBody>
          </p:sp>
        </p:grp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xmlns="" id="{AE9E2151-FAFC-4E99-B2E4-09C02B44494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93615" y="1262839"/>
              <a:ext cx="226864" cy="17275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xmlns="" id="{40EAF1D6-B15D-4DEE-A85E-C807904C4609}"/>
              </a:ext>
            </a:extLst>
          </p:cNvPr>
          <p:cNvGrpSpPr/>
          <p:nvPr/>
        </p:nvGrpSpPr>
        <p:grpSpPr>
          <a:xfrm>
            <a:off x="3484933" y="2572145"/>
            <a:ext cx="4126017" cy="738664"/>
            <a:chOff x="2016827" y="1127005"/>
            <a:chExt cx="4738389" cy="361758"/>
          </a:xfrm>
        </p:grpSpPr>
        <p:sp>
          <p:nvSpPr>
            <p:cNvPr id="57" name="Frame 56">
              <a:extLst>
                <a:ext uri="{FF2B5EF4-FFF2-40B4-BE49-F238E27FC236}">
                  <a16:creationId xmlns:a16="http://schemas.microsoft.com/office/drawing/2014/main" xmlns="" id="{331BB98A-10BA-472F-8C61-5356953BFF26}"/>
                </a:ext>
              </a:extLst>
            </p:cNvPr>
            <p:cNvSpPr/>
            <p:nvPr/>
          </p:nvSpPr>
          <p:spPr>
            <a:xfrm>
              <a:off x="2016827" y="1127005"/>
              <a:ext cx="4738389" cy="361758"/>
            </a:xfrm>
            <a:prstGeom prst="frame">
              <a:avLst>
                <a:gd name="adj1" fmla="val 4657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xmlns="" id="{D1D1DF02-09FA-428A-911D-2BA2FBDDD4D9}"/>
                </a:ext>
              </a:extLst>
            </p:cNvPr>
            <p:cNvSpPr txBox="1"/>
            <p:nvPr/>
          </p:nvSpPr>
          <p:spPr>
            <a:xfrm>
              <a:off x="2017251" y="1146328"/>
              <a:ext cx="4576027" cy="2562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rgbClr val="C00000"/>
                  </a:solidFill>
                  <a:latin typeface="Bahnschrift SemiLight" panose="020B0502040204020203" pitchFamily="34" charset="0"/>
                </a:rPr>
                <a:t>Ear, eye and throat irritation </a:t>
              </a:r>
              <a:r>
                <a:rPr lang="en-US" sz="1400" dirty="0">
                  <a:latin typeface="Bahnschrift SemiLight" panose="020B0502040204020203" pitchFamily="34" charset="0"/>
                </a:rPr>
                <a:t>is common among e-cigarette/vape pen</a:t>
              </a:r>
              <a:r>
                <a:rPr lang="en-US" sz="1400" baseline="0" dirty="0">
                  <a:latin typeface="Bahnschrift SemiLight" panose="020B0502040204020203" pitchFamily="34" charset="0"/>
                </a:rPr>
                <a:t> users.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xmlns="" id="{2E1B08A7-421B-449D-8C8D-9E626492D88B}"/>
              </a:ext>
            </a:extLst>
          </p:cNvPr>
          <p:cNvGrpSpPr/>
          <p:nvPr/>
        </p:nvGrpSpPr>
        <p:grpSpPr>
          <a:xfrm>
            <a:off x="2509546" y="3475206"/>
            <a:ext cx="5099779" cy="780947"/>
            <a:chOff x="1009687" y="794943"/>
            <a:chExt cx="5099779" cy="506233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xmlns="" id="{77976A19-0DE3-44D9-AECE-2EE609BB4138}"/>
                </a:ext>
              </a:extLst>
            </p:cNvPr>
            <p:cNvGrpSpPr/>
            <p:nvPr/>
          </p:nvGrpSpPr>
          <p:grpSpPr>
            <a:xfrm>
              <a:off x="1553785" y="794943"/>
              <a:ext cx="4555681" cy="506233"/>
              <a:chOff x="1553785" y="794943"/>
              <a:chExt cx="4555681" cy="506233"/>
            </a:xfrm>
          </p:grpSpPr>
          <p:grpSp>
            <p:nvGrpSpPr>
              <p:cNvPr id="72" name="Group 71">
                <a:extLst>
                  <a:ext uri="{FF2B5EF4-FFF2-40B4-BE49-F238E27FC236}">
                    <a16:creationId xmlns:a16="http://schemas.microsoft.com/office/drawing/2014/main" xmlns="" id="{ABF27F2F-0A02-4167-8523-ED4AE8D6ADD0}"/>
                  </a:ext>
                </a:extLst>
              </p:cNvPr>
              <p:cNvGrpSpPr/>
              <p:nvPr/>
            </p:nvGrpSpPr>
            <p:grpSpPr>
              <a:xfrm>
                <a:off x="1553785" y="794943"/>
                <a:ext cx="4555681" cy="506233"/>
                <a:chOff x="1762326" y="1440468"/>
                <a:chExt cx="2646246" cy="506233"/>
              </a:xfrm>
            </p:grpSpPr>
            <p:sp>
              <p:nvSpPr>
                <p:cNvPr id="74" name="Frame 73">
                  <a:extLst>
                    <a:ext uri="{FF2B5EF4-FFF2-40B4-BE49-F238E27FC236}">
                      <a16:creationId xmlns:a16="http://schemas.microsoft.com/office/drawing/2014/main" xmlns="" id="{A2C10CE3-B75C-4CD5-8819-C5E881713ED4}"/>
                    </a:ext>
                  </a:extLst>
                </p:cNvPr>
                <p:cNvSpPr/>
                <p:nvPr/>
              </p:nvSpPr>
              <p:spPr>
                <a:xfrm>
                  <a:off x="1924792" y="1440468"/>
                  <a:ext cx="2483780" cy="506233"/>
                </a:xfrm>
                <a:prstGeom prst="frame">
                  <a:avLst>
                    <a:gd name="adj1" fmla="val 4657"/>
                  </a:avLst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n w="38100">
                      <a:solidFill>
                        <a:schemeClr val="tx1"/>
                      </a:solidFill>
                    </a:ln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75" name="Straight Connector 74">
                  <a:extLst>
                    <a:ext uri="{FF2B5EF4-FFF2-40B4-BE49-F238E27FC236}">
                      <a16:creationId xmlns:a16="http://schemas.microsoft.com/office/drawing/2014/main" xmlns="" id="{29A26461-06C8-4BE4-A78E-5170D4EEB0A7}"/>
                    </a:ext>
                  </a:extLst>
                </p:cNvPr>
                <p:cNvCxnSpPr/>
                <p:nvPr/>
              </p:nvCxnSpPr>
              <p:spPr>
                <a:xfrm flipH="1">
                  <a:off x="1762326" y="1698871"/>
                  <a:ext cx="162466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xmlns="" id="{0750BD0C-5400-44F5-BB30-28807AD0C9C8}"/>
                  </a:ext>
                </a:extLst>
              </p:cNvPr>
              <p:cNvSpPr txBox="1"/>
              <p:nvPr/>
            </p:nvSpPr>
            <p:spPr>
              <a:xfrm>
                <a:off x="1814025" y="807200"/>
                <a:ext cx="4244423" cy="4788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400" i="0" baseline="0" dirty="0">
                    <a:latin typeface="Bahnschrift SemiLight" panose="020B0502040204020203" pitchFamily="34" charset="0"/>
                  </a:rPr>
                  <a:t>The aerosols produced by the chemicals in e-juice, enter into the user’s lungs unfiltered and leave </a:t>
                </a:r>
                <a:r>
                  <a:rPr lang="en-US" sz="1400" b="1" i="0" baseline="0" dirty="0">
                    <a:solidFill>
                      <a:srgbClr val="C00000"/>
                    </a:solidFill>
                    <a:latin typeface="Bahnschrift SemiLight" panose="020B0502040204020203" pitchFamily="34" charset="0"/>
                  </a:rPr>
                  <a:t>chemical residue </a:t>
                </a:r>
                <a:r>
                  <a:rPr lang="en-US" sz="1400" i="0" baseline="0" dirty="0">
                    <a:latin typeface="Bahnschrift SemiLight" panose="020B0502040204020203" pitchFamily="34" charset="0"/>
                  </a:rPr>
                  <a:t>behind.</a:t>
                </a:r>
              </a:p>
            </p:txBody>
          </p:sp>
        </p:grp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xmlns="" id="{F86C49DE-7DE4-40A4-B508-22C475F59C17}"/>
                </a:ext>
              </a:extLst>
            </p:cNvPr>
            <p:cNvCxnSpPr/>
            <p:nvPr/>
          </p:nvCxnSpPr>
          <p:spPr>
            <a:xfrm flipH="1" flipV="1">
              <a:off x="1009687" y="1004323"/>
              <a:ext cx="553822" cy="4902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Rectangle 75">
            <a:extLst>
              <a:ext uri="{FF2B5EF4-FFF2-40B4-BE49-F238E27FC236}">
                <a16:creationId xmlns:a16="http://schemas.microsoft.com/office/drawing/2014/main" xmlns="" id="{FABA8F19-7C24-4E86-ABD9-992B82D840E2}"/>
              </a:ext>
            </a:extLst>
          </p:cNvPr>
          <p:cNvSpPr/>
          <p:nvPr/>
        </p:nvSpPr>
        <p:spPr>
          <a:xfrm>
            <a:off x="0" y="5754969"/>
            <a:ext cx="7772400" cy="43034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8" name="Picture 77">
            <a:extLst>
              <a:ext uri="{FF2B5EF4-FFF2-40B4-BE49-F238E27FC236}">
                <a16:creationId xmlns:a16="http://schemas.microsoft.com/office/drawing/2014/main" xmlns="" id="{7F8B3204-223F-4E63-980D-54A9DC352F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5"/>
              </a:ext>
            </a:extLst>
          </a:blip>
          <a:stretch>
            <a:fillRect/>
          </a:stretch>
        </p:blipFill>
        <p:spPr>
          <a:xfrm rot="6615163">
            <a:off x="905993" y="2384725"/>
            <a:ext cx="1029080" cy="771810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xmlns="" id="{0DB017C2-9AA8-4B95-B754-83E8C5305F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5"/>
              </a:ext>
            </a:extLst>
          </a:blip>
          <a:stretch>
            <a:fillRect/>
          </a:stretch>
        </p:blipFill>
        <p:spPr>
          <a:xfrm rot="3462200">
            <a:off x="916354" y="2704954"/>
            <a:ext cx="1029080" cy="771810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xmlns="" id="{4C2088C1-6F1B-455A-9658-281AC8B308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5"/>
              </a:ext>
            </a:extLst>
          </a:blip>
          <a:stretch>
            <a:fillRect/>
          </a:stretch>
        </p:blipFill>
        <p:spPr>
          <a:xfrm rot="14318127">
            <a:off x="1781257" y="2295292"/>
            <a:ext cx="1029080" cy="771810"/>
          </a:xfrm>
          <a:prstGeom prst="rect">
            <a:avLst/>
          </a:prstGeom>
        </p:spPr>
      </p:pic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xmlns="" id="{27264DAF-66B6-4EA5-B45A-72B76356EA68}"/>
              </a:ext>
            </a:extLst>
          </p:cNvPr>
          <p:cNvCxnSpPr>
            <a:cxnSpLocks/>
          </p:cNvCxnSpPr>
          <p:nvPr/>
        </p:nvCxnSpPr>
        <p:spPr>
          <a:xfrm flipH="1">
            <a:off x="2384590" y="2913119"/>
            <a:ext cx="110189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Shape 348">
            <a:extLst>
              <a:ext uri="{FF2B5EF4-FFF2-40B4-BE49-F238E27FC236}">
                <a16:creationId xmlns:a16="http://schemas.microsoft.com/office/drawing/2014/main" xmlns="" id="{6080DA76-0A8A-42CE-AB4D-8997B6ED1BED}"/>
              </a:ext>
            </a:extLst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547794" y="3547633"/>
            <a:ext cx="789350" cy="1022200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</p:pic>
      <p:grpSp>
        <p:nvGrpSpPr>
          <p:cNvPr id="84" name="Group 83">
            <a:extLst>
              <a:ext uri="{FF2B5EF4-FFF2-40B4-BE49-F238E27FC236}">
                <a16:creationId xmlns:a16="http://schemas.microsoft.com/office/drawing/2014/main" xmlns="" id="{E60791BF-2C84-442C-8BA1-4E8F91B3610E}"/>
              </a:ext>
            </a:extLst>
          </p:cNvPr>
          <p:cNvGrpSpPr/>
          <p:nvPr/>
        </p:nvGrpSpPr>
        <p:grpSpPr>
          <a:xfrm>
            <a:off x="2056149" y="4154695"/>
            <a:ext cx="5553176" cy="1541307"/>
            <a:chOff x="154285" y="543761"/>
            <a:chExt cx="5899602" cy="895093"/>
          </a:xfrm>
        </p:grpSpPr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xmlns="" id="{AB14406A-7B70-4507-A5C4-16EAD7E12601}"/>
                </a:ext>
              </a:extLst>
            </p:cNvPr>
            <p:cNvGrpSpPr/>
            <p:nvPr/>
          </p:nvGrpSpPr>
          <p:grpSpPr>
            <a:xfrm>
              <a:off x="154285" y="543761"/>
              <a:ext cx="5899602" cy="895093"/>
              <a:chOff x="154285" y="543761"/>
              <a:chExt cx="5899602" cy="895093"/>
            </a:xfrm>
          </p:grpSpPr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xmlns="" id="{6BC67A6D-53B3-48D4-8893-89BABF006EA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285" y="543761"/>
                <a:ext cx="300098" cy="36337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xmlns="" id="{150F93CC-4E8D-47E1-A813-E80C57936D90}"/>
                  </a:ext>
                </a:extLst>
              </p:cNvPr>
              <p:cNvSpPr txBox="1"/>
              <p:nvPr/>
            </p:nvSpPr>
            <p:spPr>
              <a:xfrm>
                <a:off x="1588840" y="694481"/>
                <a:ext cx="4465047" cy="744373"/>
              </a:xfrm>
              <a:prstGeom prst="rect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defTabSz="457200">
                  <a:defRPr/>
                </a:pPr>
                <a:r>
                  <a:rPr lang="en-US" sz="1400" dirty="0">
                    <a:latin typeface="Bahnschrift SemiLight" panose="020B0502040204020203" pitchFamily="34" charset="0"/>
                  </a:rPr>
                  <a:t>Nicotine is known to have effects on the cardiovascular system. Some recent studies show that acute use of e-cigarette impaired flow-mediated dilation, this suggests that e-cigarettes can lead to </a:t>
                </a:r>
                <a:r>
                  <a:rPr lang="en-US" sz="1400" b="1" dirty="0">
                    <a:solidFill>
                      <a:srgbClr val="C00000"/>
                    </a:solidFill>
                    <a:latin typeface="Bahnschrift SemiLight" panose="020B0502040204020203" pitchFamily="34" charset="0"/>
                  </a:rPr>
                  <a:t>cardiovascular diseases</a:t>
                </a:r>
                <a:r>
                  <a:rPr lang="en-US" sz="1400" dirty="0">
                    <a:latin typeface="Bahnschrift SemiLight" panose="020B0502040204020203" pitchFamily="34" charset="0"/>
                  </a:rPr>
                  <a:t>.</a:t>
                </a:r>
              </a:p>
            </p:txBody>
          </p:sp>
        </p:grp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xmlns="" id="{D29E6BFE-A365-4FEA-8C79-64B53893A79A}"/>
                </a:ext>
              </a:extLst>
            </p:cNvPr>
            <p:cNvCxnSpPr>
              <a:cxnSpLocks/>
            </p:cNvCxnSpPr>
            <p:nvPr/>
          </p:nvCxnSpPr>
          <p:spPr>
            <a:xfrm>
              <a:off x="411959" y="907677"/>
              <a:ext cx="1175635" cy="1427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Footer Placeholder 1">
            <a:extLst>
              <a:ext uri="{FF2B5EF4-FFF2-40B4-BE49-F238E27FC236}">
                <a16:creationId xmlns:a16="http://schemas.microsoft.com/office/drawing/2014/main" xmlns="" id="{800750DD-0EBF-486B-9841-890593900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87469" y="9561200"/>
            <a:ext cx="4397461" cy="365125"/>
          </a:xfrm>
        </p:spPr>
        <p:txBody>
          <a:bodyPr/>
          <a:lstStyle/>
          <a:p>
            <a:r>
              <a:rPr lang="en-US" sz="1050" dirty="0">
                <a:solidFill>
                  <a:schemeClr val="tx1"/>
                </a:solidFill>
              </a:rPr>
              <a:t>Tobacco Prevention Toolkit                                                                                                   Division of Adolescent Medicine, Stanford University </a:t>
            </a:r>
          </a:p>
          <a:p>
            <a:r>
              <a:rPr lang="en-US" sz="1050" dirty="0">
                <a:solidFill>
                  <a:schemeClr val="tx1"/>
                </a:solidFill>
              </a:rPr>
              <a:t>For more information go to: www.tobaccopreventiontoolkit.stanford.edu</a:t>
            </a:r>
          </a:p>
          <a:p>
            <a:endParaRPr lang="en-US" sz="1050" dirty="0"/>
          </a:p>
        </p:txBody>
      </p:sp>
      <p:pic>
        <p:nvPicPr>
          <p:cNvPr id="105" name="Picture 104">
            <a:extLst>
              <a:ext uri="{FF2B5EF4-FFF2-40B4-BE49-F238E27FC236}">
                <a16:creationId xmlns:a16="http://schemas.microsoft.com/office/drawing/2014/main" xmlns="" id="{E3AA3623-7C71-4B27-A1DB-744601EB8EB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539" y="9204608"/>
            <a:ext cx="1197665" cy="768917"/>
          </a:xfrm>
          <a:prstGeom prst="rect">
            <a:avLst/>
          </a:prstGeom>
        </p:spPr>
      </p:pic>
      <p:sp>
        <p:nvSpPr>
          <p:cNvPr id="106" name="Rectangle 105">
            <a:extLst>
              <a:ext uri="{FF2B5EF4-FFF2-40B4-BE49-F238E27FC236}">
                <a16:creationId xmlns:a16="http://schemas.microsoft.com/office/drawing/2014/main" xmlns="" id="{FF324800-7361-49C7-9E59-76D4FC85E034}"/>
              </a:ext>
            </a:extLst>
          </p:cNvPr>
          <p:cNvSpPr/>
          <p:nvPr/>
        </p:nvSpPr>
        <p:spPr>
          <a:xfrm>
            <a:off x="552372" y="6048928"/>
            <a:ext cx="1990845" cy="309797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  <a:latin typeface="Bahnschrift SemiLight" panose="020B0502040204020203" pitchFamily="34" charset="0"/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Recent studies show that e-cigarette/vape pen use is associated with the use of other tobacco products that are known to cause further health issues, including </a:t>
            </a:r>
            <a:r>
              <a:rPr lang="en-US" sz="1600" b="1" dirty="0">
                <a:solidFill>
                  <a:srgbClr val="C00000"/>
                </a:solidFill>
                <a:latin typeface="Bahnschrift SemiLight" panose="020B0502040204020203" pitchFamily="34" charset="0"/>
              </a:rPr>
              <a:t>cancer</a:t>
            </a:r>
            <a:r>
              <a:rPr lang="en-US" sz="16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 and </a:t>
            </a:r>
            <a:r>
              <a:rPr lang="en-US" sz="1600" b="1" dirty="0">
                <a:solidFill>
                  <a:srgbClr val="C00000"/>
                </a:solidFill>
                <a:latin typeface="Bahnschrift SemiLight" panose="020B0502040204020203" pitchFamily="34" charset="0"/>
              </a:rPr>
              <a:t>heart disease.</a:t>
            </a:r>
          </a:p>
          <a:p>
            <a:pPr algn="ctr"/>
            <a:endParaRPr lang="en-US" sz="1600" dirty="0">
              <a:solidFill>
                <a:schemeClr val="tx1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xmlns="" id="{7F834C37-B650-41B8-9054-1E100129ED0C}"/>
              </a:ext>
            </a:extLst>
          </p:cNvPr>
          <p:cNvSpPr/>
          <p:nvPr/>
        </p:nvSpPr>
        <p:spPr>
          <a:xfrm>
            <a:off x="2893120" y="6048928"/>
            <a:ext cx="2043140" cy="309797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  <a:latin typeface="Bahnschrift SemiLight" panose="020B0502040204020203" pitchFamily="34" charset="0"/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Many people incorrectly believe that these devices produce a water vapor when in fact they create aerosols that contain </a:t>
            </a:r>
            <a:r>
              <a:rPr lang="en-US" sz="1400" b="1" dirty="0">
                <a:solidFill>
                  <a:srgbClr val="C00000"/>
                </a:solidFill>
                <a:latin typeface="Bahnschrift SemiLight" panose="020B0502040204020203" pitchFamily="34" charset="0"/>
              </a:rPr>
              <a:t>harmful chemicals</a:t>
            </a:r>
            <a:r>
              <a:rPr lang="en-US" sz="14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, and </a:t>
            </a:r>
            <a:r>
              <a:rPr lang="en-US" sz="1400" b="1" dirty="0">
                <a:solidFill>
                  <a:srgbClr val="C00000"/>
                </a:solidFill>
                <a:latin typeface="Bahnschrift SemiLight" panose="020B0502040204020203" pitchFamily="34" charset="0"/>
              </a:rPr>
              <a:t>ultra-fine particles </a:t>
            </a:r>
            <a:r>
              <a:rPr lang="en-US" sz="14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that are inhaled into the lungs and out into the environment, making them harmful to the user and others nearby.</a:t>
            </a:r>
          </a:p>
          <a:p>
            <a:pPr algn="ctr"/>
            <a:endParaRPr lang="en-US" sz="1400" dirty="0">
              <a:solidFill>
                <a:schemeClr val="tx1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xmlns="" id="{861CDC72-176D-48B2-B67E-767E9C589942}"/>
              </a:ext>
            </a:extLst>
          </p:cNvPr>
          <p:cNvSpPr/>
          <p:nvPr/>
        </p:nvSpPr>
        <p:spPr>
          <a:xfrm>
            <a:off x="5286163" y="6048929"/>
            <a:ext cx="2162458" cy="309797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These devices are still very new so many of the long-term health consequences of their use is still not known. Even still, the mounting evidence shows that these devices are </a:t>
            </a:r>
            <a:r>
              <a:rPr lang="en-US" sz="1600" b="1" i="1" dirty="0">
                <a:solidFill>
                  <a:srgbClr val="C00000"/>
                </a:solidFill>
                <a:latin typeface="Bahnschrift SemiLight" panose="020B0502040204020203" pitchFamily="34" charset="0"/>
              </a:rPr>
              <a:t>not</a:t>
            </a:r>
            <a:r>
              <a:rPr lang="en-US" sz="1600" b="1" dirty="0">
                <a:solidFill>
                  <a:srgbClr val="C00000"/>
                </a:solidFill>
                <a:latin typeface="Bahnschrift SemiLight" panose="020B0502040204020203" pitchFamily="34" charset="0"/>
              </a:rPr>
              <a:t> harmless</a:t>
            </a:r>
            <a:r>
              <a:rPr lang="en-US" sz="16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.</a:t>
            </a:r>
          </a:p>
          <a:p>
            <a:pPr algn="ctr"/>
            <a:endParaRPr lang="en-US" sz="1600" dirty="0">
              <a:solidFill>
                <a:schemeClr val="tx1"/>
              </a:solidFill>
              <a:latin typeface="Bahnschrift Semi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43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</TotalTime>
  <Words>252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Bahnschrift SemiLight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Aditi Venkatesh</dc:creator>
  <cp:lastModifiedBy>Melissa Romain-Harrott</cp:lastModifiedBy>
  <cp:revision>15</cp:revision>
  <dcterms:created xsi:type="dcterms:W3CDTF">2018-09-05T20:10:35Z</dcterms:created>
  <dcterms:modified xsi:type="dcterms:W3CDTF">2019-11-12T15:13:57Z</dcterms:modified>
</cp:coreProperties>
</file>